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62" r:id="rId3"/>
    <p:sldId id="263" r:id="rId4"/>
    <p:sldId id="256" r:id="rId5"/>
    <p:sldId id="259" r:id="rId6"/>
    <p:sldId id="264" r:id="rId7"/>
    <p:sldId id="257" r:id="rId8"/>
    <p:sldId id="258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612" autoAdjust="0"/>
    <p:restoredTop sz="89784" autoAdjust="0"/>
  </p:normalViewPr>
  <p:slideViewPr>
    <p:cSldViewPr>
      <p:cViewPr>
        <p:scale>
          <a:sx n="80" d="100"/>
          <a:sy n="80" d="100"/>
        </p:scale>
        <p:origin x="-8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Carla Cargo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                                                             Der  Energiespeicher mit diversen Einsatzmöglichkeiten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                                                                        Als </a:t>
            </a:r>
            <a:r>
              <a:rPr lang="de-DE" dirty="0" smtClean="0"/>
              <a:t>Standfigur mit Tablett </a:t>
            </a:r>
            <a:r>
              <a:rPr lang="de-DE" smtClean="0"/>
              <a:t>versehen.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9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Nötige Investition für </a:t>
            </a:r>
            <a:r>
              <a:rPr lang="de-DE" smtClean="0"/>
              <a:t>den Start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martflower.com/de/smartflower_pop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de-DE" dirty="0" smtClean="0"/>
              <a:t>Start zur Entscheidung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50" name="Picture 2" descr="C:\Users\Energa\Desktop\Bi.Carla Projekt\Logo Carlacar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60" y="1107271"/>
            <a:ext cx="4915620" cy="7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nerga\Desktop\KonzeptTransimobilbau\carla mir b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84463"/>
            <a:ext cx="8136903" cy="38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-35949"/>
            <a:ext cx="8060432" cy="1470025"/>
          </a:xfrm>
        </p:spPr>
        <p:txBody>
          <a:bodyPr/>
          <a:lstStyle/>
          <a:p>
            <a:r>
              <a:rPr lang="de-DE" dirty="0" smtClean="0"/>
              <a:t>Musketier vor Ort im Einsatz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2284"/>
            <a:ext cx="3816424" cy="24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Energa\Desktop\Transimobilbau\Bi.Carla Projekt\Lastenraeder Testsieg Musketi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91" y="980727"/>
            <a:ext cx="4737549" cy="22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20068" y="59806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Palette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587208" y="1316667"/>
            <a:ext cx="255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Bei gemeinsamen Betrieb mit Hänger muss hier die Zugdeichsel verändert werden.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3472952"/>
            <a:ext cx="421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Normung als Standard ist ein Vorteil.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76933" y="3472952"/>
            <a:ext cx="449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Wechsel von diverse Aufbauten sind  möglich</a:t>
            </a:r>
            <a:endParaRPr lang="de-DE" dirty="0"/>
          </a:p>
        </p:txBody>
      </p:sp>
      <p:pic>
        <p:nvPicPr>
          <p:cNvPr id="7" name="Picture 2" descr="C:\Users\Energa\Desktop\DSC00854_2-bfaa8f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15" y="3842285"/>
            <a:ext cx="4007709" cy="27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51484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ACC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7148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CacarCASa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5148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CC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5148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CCCAA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7" y="659621"/>
            <a:ext cx="4032448" cy="304715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07704" y="4222829"/>
            <a:ext cx="60486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            Argumente für  Kauf  von Vorführeinrichtung.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07704" y="385349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  Erforderlich für die Herstellung  der Containeranwendungen.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608" y="4592161"/>
            <a:ext cx="9119392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      1.  </a:t>
            </a:r>
            <a:r>
              <a:rPr lang="de-DE" dirty="0" smtClean="0">
                <a:solidFill>
                  <a:srgbClr val="FFFF00"/>
                </a:solidFill>
              </a:rPr>
              <a:t>Einsatzmöglichkeit auch ohne Bike innerhalb von Fußgängerbereichen möglich.</a:t>
            </a:r>
          </a:p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2. Vorteil ist die Breite  innerhalb von Zulieferungsbereichen sowie  der Betrieb mit </a:t>
            </a:r>
          </a:p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   den verschiedenen persönlichen  Fahrrädern.  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         3. Durch offene Pläne ist die Herstellung, sowie die Wartung  gewährleistet. 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95736" y="14551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white">
                    <a:lumMod val="85000"/>
                  </a:prstClr>
                </a:solidFill>
              </a:rPr>
              <a:t>         Der  </a:t>
            </a:r>
            <a:r>
              <a:rPr lang="de-DE" dirty="0">
                <a:solidFill>
                  <a:prstClr val="white">
                    <a:lumMod val="85000"/>
                  </a:prstClr>
                </a:solidFill>
              </a:rPr>
              <a:t>Start  erfolgt mit der Anhängerversion.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4" y="146948"/>
            <a:ext cx="7956946" cy="31380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4" y="3284984"/>
            <a:ext cx="7956946" cy="30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erga\Desktop\Transimobilbau\Bi.Carla Projekt\Eurobehälter-durchbrochen-AUER-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1287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Normkisten  die Längsseite ist gleich  der Transportbreite.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899592" y="10213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  Transportbreite ist 60 cm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483768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10" y="4831035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328357"/>
            <a:ext cx="3096345" cy="196498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52867" y="2062513"/>
            <a:ext cx="649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    Transportables  Speichermodul </a:t>
            </a:r>
            <a:r>
              <a:rPr lang="de-DE" sz="2400" b="1" dirty="0"/>
              <a:t>mit </a:t>
            </a:r>
            <a:r>
              <a:rPr lang="de-DE" sz="2400" b="1" dirty="0" smtClean="0"/>
              <a:t>Regelung.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1763687" y="2526728"/>
            <a:ext cx="5976664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prstClr val="black"/>
                </a:solidFill>
              </a:rPr>
              <a:t>   Als Normeinheit für diverse Anwendung 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16863" y="3059008"/>
            <a:ext cx="65704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         Investition in die Zukunft  auch für die Smart-Technik.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8340"/>
            <a:ext cx="8568952" cy="33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erga\Desktop\Blu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4766468" cy="68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30156" y="476672"/>
            <a:ext cx="250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Figur als Modell.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-61257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396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Die Leistungen </a:t>
            </a:r>
            <a:r>
              <a:rPr lang="de-DE" sz="2400" b="1" dirty="0" smtClean="0">
                <a:hlinkClick r:id="rId4"/>
              </a:rPr>
              <a:t>einer Anlage           </a:t>
            </a:r>
            <a:r>
              <a:rPr lang="de-DE" sz="2400" b="1" dirty="0" smtClean="0"/>
              <a:t>als </a:t>
            </a:r>
            <a:r>
              <a:rPr lang="de-DE" sz="2400" b="1" dirty="0" smtClean="0">
                <a:solidFill>
                  <a:prstClr val="black"/>
                </a:solidFill>
              </a:rPr>
              <a:t>Präsentation auf Tablet.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95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42355" y="2924945"/>
            <a:ext cx="7330045" cy="648072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Grundformen der Container</a:t>
            </a:r>
            <a:endParaRPr lang="de-DE" sz="24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4224263" cy="25202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33" y="188640"/>
            <a:ext cx="3835742" cy="259228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83568" y="3573014"/>
            <a:ext cx="3330370" cy="504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Grundfläche Radkutsche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4221088"/>
            <a:ext cx="4128280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75" y="3561328"/>
            <a:ext cx="3352800" cy="51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13" y="4221088"/>
            <a:ext cx="4882928" cy="24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262579"/>
              </p:ext>
            </p:extLst>
          </p:nvPr>
        </p:nvGraphicFramePr>
        <p:xfrm>
          <a:off x="3805238" y="3233738"/>
          <a:ext cx="153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Arbeitsblatt" r:id="rId5" imgW="1533430" imgH="390594" progId="Excel.Sheet.12">
                  <p:embed/>
                </p:oleObj>
              </mc:Choice>
              <mc:Fallback>
                <p:oleObj name="Arbeitsblatt" r:id="rId5" imgW="1533430" imgH="390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5238" y="3233738"/>
                        <a:ext cx="15335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691680" y="44705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  </a:t>
            </a:r>
            <a:r>
              <a:rPr lang="de-DE" sz="2400" b="1" dirty="0" smtClean="0"/>
              <a:t>Cargo Carla  komplett mit E-Antrieb</a:t>
            </a:r>
            <a:endParaRPr lang="de-DE" sz="2400" b="1" dirty="0"/>
          </a:p>
        </p:txBody>
      </p:sp>
      <p:sp>
        <p:nvSpPr>
          <p:cNvPr id="9" name="Rechteck 8"/>
          <p:cNvSpPr/>
          <p:nvPr/>
        </p:nvSpPr>
        <p:spPr>
          <a:xfrm>
            <a:off x="2051720" y="932797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       E-Bike mit Kupplung und Sensor</a:t>
            </a:r>
            <a:endParaRPr lang="de-DE" sz="2400" b="1" dirty="0"/>
          </a:p>
        </p:txBody>
      </p:sp>
      <p:sp>
        <p:nvSpPr>
          <p:cNvPr id="10" name="Rechteck 9"/>
          <p:cNvSpPr/>
          <p:nvPr/>
        </p:nvSpPr>
        <p:spPr>
          <a:xfrm>
            <a:off x="2235503" y="1416307"/>
            <a:ext cx="4837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 </a:t>
            </a:r>
            <a:r>
              <a:rPr lang="de-DE" sz="2400" b="1" dirty="0" smtClean="0">
                <a:solidFill>
                  <a:prstClr val="black"/>
                </a:solidFill>
              </a:rPr>
              <a:t>     Bike mit </a:t>
            </a:r>
            <a:r>
              <a:rPr lang="de-DE" sz="2400" b="1" dirty="0">
                <a:solidFill>
                  <a:prstClr val="black"/>
                </a:solidFill>
              </a:rPr>
              <a:t>Kupplung </a:t>
            </a:r>
            <a:r>
              <a:rPr lang="de-DE" sz="2400" b="1" dirty="0" smtClean="0">
                <a:solidFill>
                  <a:prstClr val="black"/>
                </a:solidFill>
              </a:rPr>
              <a:t> und </a:t>
            </a:r>
            <a:r>
              <a:rPr lang="de-DE" sz="2400" b="1" dirty="0">
                <a:solidFill>
                  <a:prstClr val="black"/>
                </a:solidFill>
              </a:rPr>
              <a:t>Sensor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357239" y="1877972"/>
            <a:ext cx="4594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 </a:t>
            </a:r>
            <a:r>
              <a:rPr lang="de-DE" sz="2400" b="1" dirty="0" smtClean="0">
                <a:solidFill>
                  <a:prstClr val="black"/>
                </a:solidFill>
              </a:rPr>
              <a:t> Demo Energie Pack mit Ladegerät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779683" y="2801302"/>
            <a:ext cx="3660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 </a:t>
            </a:r>
            <a:r>
              <a:rPr lang="de-DE" sz="2400" b="1" dirty="0" smtClean="0">
                <a:solidFill>
                  <a:prstClr val="black"/>
                </a:solidFill>
              </a:rPr>
              <a:t>   Verschiedene  Container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114238" y="2339637"/>
            <a:ext cx="318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smtClean="0">
                <a:solidFill>
                  <a:prstClr val="black"/>
                </a:solidFill>
              </a:rPr>
              <a:t> Radkutsche als Rikscha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5111" y="377445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 smtClean="0">
                <a:solidFill>
                  <a:prstClr val="black"/>
                </a:solidFill>
              </a:rPr>
              <a:t>                            Technik von GPS und NFC  bei Bedarf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38554" y="3312792"/>
            <a:ext cx="615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 smtClean="0">
                <a:solidFill>
                  <a:prstClr val="black"/>
                </a:solidFill>
              </a:rPr>
              <a:t>     Kupplung  </a:t>
            </a:r>
            <a:r>
              <a:rPr lang="de-DE" sz="2400" b="1" dirty="0">
                <a:solidFill>
                  <a:prstClr val="black"/>
                </a:solidFill>
              </a:rPr>
              <a:t>und </a:t>
            </a:r>
            <a:r>
              <a:rPr lang="de-DE" sz="2400" b="1" dirty="0" smtClean="0">
                <a:solidFill>
                  <a:prstClr val="black"/>
                </a:solidFill>
              </a:rPr>
              <a:t>Sensor als Einzelteile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0" y="4251056"/>
            <a:ext cx="2756183" cy="21588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251056"/>
            <a:ext cx="1728192" cy="24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PictureCaptionSwe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18952F-0A8B-4625-B614-D640B68AD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Terberg_PictureCaptionSweep</Template>
  <TotalTime>0</TotalTime>
  <Words>238</Words>
  <Application>Microsoft Office PowerPoint</Application>
  <PresentationFormat>Bildschirmpräsentation (4:3)</PresentationFormat>
  <Paragraphs>45</Paragraphs>
  <Slides>9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Terberg_PictureCaptionSweep</vt:lpstr>
      <vt:lpstr>Arbeitsblatt</vt:lpstr>
      <vt:lpstr>Start zur Entscheidung  </vt:lpstr>
      <vt:lpstr>Musketier vor Ort im Einsatz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Grundformen der Container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2016-10-28T07:34:39Z</dcterms:created>
  <dcterms:modified xsi:type="dcterms:W3CDTF">2016-11-09T09:15:23Z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